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82"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he-IL"/>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1C317934-47FD-4CC7-959E-0630E7F30000}" type="slidenum">
              <a:rPr lang="he-IL" smtClean="0"/>
              <a:t>‹#›</a:t>
            </a:fld>
            <a:endParaRPr lang="he-IL"/>
          </a:p>
        </p:txBody>
      </p:sp>
    </p:spTree>
    <p:extLst>
      <p:ext uri="{BB962C8B-B14F-4D97-AF65-F5344CB8AC3E}">
        <p14:creationId xmlns:p14="http://schemas.microsoft.com/office/powerpoint/2010/main" val="62414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58841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416669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3375705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226031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314741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358920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3950582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62340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47963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329909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66532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41134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16064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3" name="Footer Placeholder 2"/>
          <p:cNvSpPr>
            <a:spLocks noGrp="1"/>
          </p:cNvSpPr>
          <p:nvPr>
            <p:ph type="ftr" sz="quarter" idx="11"/>
          </p:nvPr>
        </p:nvSpPr>
        <p:spPr/>
        <p:txBody>
          <a:bodyPr/>
          <a:lstStyle/>
          <a:p>
            <a:endParaRPr lang="he-I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408152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214658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493B2-8CA6-4007-A710-ADB1123ECCEA}" type="datetimeFigureOut">
              <a:rPr lang="he-IL" smtClean="0"/>
              <a:t>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317934-47FD-4CC7-959E-0630E7F30000}" type="slidenum">
              <a:rPr lang="he-IL" smtClean="0"/>
              <a:t>‹#›</a:t>
            </a:fld>
            <a:endParaRPr lang="he-IL"/>
          </a:p>
        </p:txBody>
      </p:sp>
    </p:spTree>
    <p:extLst>
      <p:ext uri="{BB962C8B-B14F-4D97-AF65-F5344CB8AC3E}">
        <p14:creationId xmlns:p14="http://schemas.microsoft.com/office/powerpoint/2010/main" val="4279189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2C493B2-8CA6-4007-A710-ADB1123ECCEA}" type="datetimeFigureOut">
              <a:rPr lang="he-IL" smtClean="0"/>
              <a:t>ז'/סיון/תשפ"ג</a:t>
            </a:fld>
            <a:endParaRPr lang="he-IL"/>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he-IL"/>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1C317934-47FD-4CC7-959E-0630E7F30000}" type="slidenum">
              <a:rPr lang="he-IL" smtClean="0"/>
              <a:t>‹#›</a:t>
            </a:fld>
            <a:endParaRPr lang="he-IL"/>
          </a:p>
        </p:txBody>
      </p:sp>
    </p:spTree>
    <p:extLst>
      <p:ext uri="{BB962C8B-B14F-4D97-AF65-F5344CB8AC3E}">
        <p14:creationId xmlns:p14="http://schemas.microsoft.com/office/powerpoint/2010/main" val="21580247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1" eaLnBrk="1" latinLnBrk="0" hangingPunct="1">
        <a:spcBef>
          <a:spcPct val="0"/>
        </a:spcBef>
        <a:buNone/>
        <a:defRPr sz="3600" b="0" i="0" kern="1200">
          <a:solidFill>
            <a:schemeClr val="bg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7A5CAF-3413-1C00-61DD-437AD71317A6}"/>
              </a:ext>
            </a:extLst>
          </p:cNvPr>
          <p:cNvSpPr/>
          <p:nvPr/>
        </p:nvSpPr>
        <p:spPr>
          <a:xfrm>
            <a:off x="709584" y="550903"/>
            <a:ext cx="3844322" cy="923330"/>
          </a:xfrm>
          <a:prstGeom prst="rect">
            <a:avLst/>
          </a:prstGeom>
          <a:noFill/>
        </p:spPr>
        <p:txBody>
          <a:bodyPr wrap="none" lIns="91440" tIns="45720" rIns="91440" bIns="45720">
            <a:spAutoFit/>
          </a:bodyPr>
          <a:lstStyle/>
          <a:p>
            <a:pPr algn="ctr"/>
            <a:r>
              <a:rPr lang="en-US" sz="5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BookBoard</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a:extLst>
              <a:ext uri="{FF2B5EF4-FFF2-40B4-BE49-F238E27FC236}">
                <a16:creationId xmlns:a16="http://schemas.microsoft.com/office/drawing/2014/main" id="{CAA03F3F-C876-B5C3-42C0-CF0C0678F0CA}"/>
              </a:ext>
            </a:extLst>
          </p:cNvPr>
          <p:cNvSpPr/>
          <p:nvPr/>
        </p:nvSpPr>
        <p:spPr>
          <a:xfrm>
            <a:off x="744278" y="1398966"/>
            <a:ext cx="10703443" cy="830997"/>
          </a:xfrm>
          <a:prstGeom prst="rect">
            <a:avLst/>
          </a:prstGeom>
          <a:noFill/>
        </p:spPr>
        <p:txBody>
          <a:bodyPr wrap="none" lIns="91440" tIns="45720" rIns="91440" bIns="45720">
            <a:spAutoFit/>
          </a:bodyPr>
          <a:lstStyle/>
          <a:p>
            <a:r>
              <a:rPr lang="en-US" sz="2400" b="0" i="0" dirty="0">
                <a:solidFill>
                  <a:srgbClr val="D1D5DB"/>
                </a:solidFill>
                <a:effectLst/>
                <a:latin typeface="Söhne"/>
              </a:rPr>
              <a:t>A user-friendly room scheduling app that simplifies the process of</a:t>
            </a:r>
          </a:p>
          <a:p>
            <a:r>
              <a:rPr lang="en-US" sz="2400" b="0" i="0" dirty="0">
                <a:solidFill>
                  <a:srgbClr val="D1D5DB"/>
                </a:solidFill>
                <a:effectLst/>
                <a:latin typeface="Söhne"/>
              </a:rPr>
              <a:t>reserving and managing meeting rooms and conference spaces within organizations.</a:t>
            </a:r>
            <a:endPar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F4D61237-9CB7-11E1-9FD7-BE8EF69FE9D1}"/>
              </a:ext>
            </a:extLst>
          </p:cNvPr>
          <p:cNvSpPr/>
          <p:nvPr/>
        </p:nvSpPr>
        <p:spPr>
          <a:xfrm>
            <a:off x="606864" y="5673134"/>
            <a:ext cx="7285969" cy="523220"/>
          </a:xfrm>
          <a:prstGeom prst="rect">
            <a:avLst/>
          </a:prstGeom>
          <a:noFill/>
        </p:spPr>
        <p:txBody>
          <a:bodyPr wrap="none" lIns="91440" tIns="45720" rIns="91440" bIns="45720">
            <a:spAutoFit/>
          </a:bodyPr>
          <a:lstStyle/>
          <a:p>
            <a:pPr algn="ctr"/>
            <a:r>
              <a:rPr lang="en-US" sz="2800" b="1" i="0" spc="50" dirty="0">
                <a:ln w="0"/>
                <a:solidFill>
                  <a:schemeClr val="bg2"/>
                </a:solidFill>
                <a:effectLst>
                  <a:innerShdw blurRad="63500" dist="50800" dir="13500000">
                    <a:srgbClr val="000000">
                      <a:alpha val="50000"/>
                    </a:srgbClr>
                  </a:innerShdw>
                </a:effectLst>
                <a:latin typeface="Rubik" panose="02000604000000020004" pitchFamily="2" charset="-79"/>
                <a:cs typeface="Rubik" panose="02000604000000020004" pitchFamily="2" charset="-79"/>
              </a:rPr>
              <a:t>23B11345     Ben Mishael     313580243</a:t>
            </a:r>
            <a:endParaRPr lang="en-US" sz="2800" b="1" spc="50" dirty="0">
              <a:ln w="0"/>
              <a:solidFill>
                <a:schemeClr val="bg2"/>
              </a:solidFill>
              <a:effectLst>
                <a:innerShdw blurRad="63500" dist="50800" dir="13500000">
                  <a:srgbClr val="000000">
                    <a:alpha val="50000"/>
                  </a:srgbClr>
                </a:innerShdw>
              </a:effectLst>
            </a:endParaRPr>
          </a:p>
        </p:txBody>
      </p:sp>
      <p:pic>
        <p:nvPicPr>
          <p:cNvPr id="3" name="Picture 2" descr="A blue and white logo&#10;&#10;Description automatically generated with low confidence">
            <a:extLst>
              <a:ext uri="{FF2B5EF4-FFF2-40B4-BE49-F238E27FC236}">
                <a16:creationId xmlns:a16="http://schemas.microsoft.com/office/drawing/2014/main" id="{4DC30E11-64C2-9D63-5749-6C7DD12E9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877" y="597069"/>
            <a:ext cx="830997" cy="830997"/>
          </a:xfrm>
          <a:prstGeom prst="rect">
            <a:avLst/>
          </a:prstGeom>
        </p:spPr>
      </p:pic>
    </p:spTree>
    <p:extLst>
      <p:ext uri="{BB962C8B-B14F-4D97-AF65-F5344CB8AC3E}">
        <p14:creationId xmlns:p14="http://schemas.microsoft.com/office/powerpoint/2010/main" val="311689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B6B9F26F-487E-32C8-BCF8-6388C9736730}"/>
              </a:ext>
            </a:extLst>
          </p:cNvPr>
          <p:cNvSpPr/>
          <p:nvPr/>
        </p:nvSpPr>
        <p:spPr>
          <a:xfrm>
            <a:off x="755176" y="976173"/>
            <a:ext cx="10454185" cy="5024293"/>
          </a:xfrm>
          <a:prstGeom prst="horizontalScroll">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2" name="Rectangle 1">
            <a:extLst>
              <a:ext uri="{FF2B5EF4-FFF2-40B4-BE49-F238E27FC236}">
                <a16:creationId xmlns:a16="http://schemas.microsoft.com/office/drawing/2014/main" id="{486C4CB2-27F2-E976-540E-3F71878332F7}"/>
              </a:ext>
            </a:extLst>
          </p:cNvPr>
          <p:cNvSpPr/>
          <p:nvPr/>
        </p:nvSpPr>
        <p:spPr>
          <a:xfrm>
            <a:off x="548831" y="550903"/>
            <a:ext cx="5867312"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Market Research</a:t>
            </a:r>
          </a:p>
        </p:txBody>
      </p:sp>
      <p:sp>
        <p:nvSpPr>
          <p:cNvPr id="3" name="TextBox 2">
            <a:extLst>
              <a:ext uri="{FF2B5EF4-FFF2-40B4-BE49-F238E27FC236}">
                <a16:creationId xmlns:a16="http://schemas.microsoft.com/office/drawing/2014/main" id="{B11C8F61-FDF4-CD25-E49E-68B8F686E6A9}"/>
              </a:ext>
            </a:extLst>
          </p:cNvPr>
          <p:cNvSpPr txBox="1"/>
          <p:nvPr/>
        </p:nvSpPr>
        <p:spPr>
          <a:xfrm>
            <a:off x="1478507" y="1742364"/>
            <a:ext cx="9730854" cy="3785652"/>
          </a:xfrm>
          <a:prstGeom prst="rect">
            <a:avLst/>
          </a:prstGeom>
          <a:noFill/>
        </p:spPr>
        <p:txBody>
          <a:bodyPr wrap="square" rtlCol="1">
            <a:spAutoFit/>
          </a:bodyPr>
          <a:lstStyle/>
          <a:p>
            <a:pPr algn="l"/>
            <a:r>
              <a:rPr lang="en-US" sz="2000" i="0" dirty="0">
                <a:ln w="0"/>
                <a:effectLst>
                  <a:outerShdw blurRad="38100" dist="19050" dir="2700000" algn="tl" rotWithShape="0">
                    <a:schemeClr val="dk1">
                      <a:alpha val="40000"/>
                    </a:schemeClr>
                  </a:outerShdw>
                </a:effectLst>
                <a:latin typeface="Söhne"/>
              </a:rPr>
              <a:t>Introduction:</a:t>
            </a:r>
          </a:p>
          <a:p>
            <a:pPr algn="l"/>
            <a:r>
              <a:rPr lang="en-US" sz="2000" i="0" dirty="0">
                <a:ln w="0"/>
                <a:effectLst>
                  <a:outerShdw blurRad="38100" dist="19050" dir="2700000" algn="tl" rotWithShape="0">
                    <a:schemeClr val="dk1">
                      <a:alpha val="40000"/>
                    </a:schemeClr>
                  </a:outerShdw>
                </a:effectLst>
                <a:latin typeface="Söhne"/>
              </a:rPr>
              <a:t>This market research report provides an analysis of the room scheduling app market, focusing on "</a:t>
            </a:r>
            <a:r>
              <a:rPr lang="en-US" sz="2000" i="0" dirty="0" err="1">
                <a:ln w="0"/>
                <a:effectLst>
                  <a:outerShdw blurRad="38100" dist="19050" dir="2700000" algn="tl" rotWithShape="0">
                    <a:schemeClr val="dk1">
                      <a:alpha val="40000"/>
                    </a:schemeClr>
                  </a:outerShdw>
                </a:effectLst>
                <a:latin typeface="Söhne"/>
              </a:rPr>
              <a:t>BookBoard</a:t>
            </a:r>
            <a:r>
              <a:rPr lang="en-US" sz="2000" i="0" dirty="0">
                <a:ln w="0"/>
                <a:effectLst>
                  <a:outerShdw blurRad="38100" dist="19050" dir="2700000" algn="tl" rotWithShape="0">
                    <a:schemeClr val="dk1">
                      <a:alpha val="40000"/>
                    </a:schemeClr>
                  </a:outerShdw>
                </a:effectLst>
                <a:latin typeface="Söhne"/>
              </a:rPr>
              <a:t>." In addition to discussing the target market and key features, this research also includes a list of 10 similar apps. Furthermore, it highlights a unique feature of </a:t>
            </a:r>
            <a:r>
              <a:rPr lang="en-US" sz="2000" i="0" dirty="0" err="1">
                <a:ln w="0"/>
                <a:effectLst>
                  <a:outerShdw blurRad="38100" dist="19050" dir="2700000" algn="tl" rotWithShape="0">
                    <a:schemeClr val="dk1">
                      <a:alpha val="40000"/>
                    </a:schemeClr>
                  </a:outerShdw>
                </a:effectLst>
                <a:latin typeface="Söhne"/>
              </a:rPr>
              <a:t>BookBoard</a:t>
            </a:r>
            <a:r>
              <a:rPr lang="en-US" sz="2000" i="0" dirty="0">
                <a:ln w="0"/>
                <a:effectLst>
                  <a:outerShdw blurRad="38100" dist="19050" dir="2700000" algn="tl" rotWithShape="0">
                    <a:schemeClr val="dk1">
                      <a:alpha val="40000"/>
                    </a:schemeClr>
                  </a:outerShdw>
                </a:effectLst>
                <a:latin typeface="Söhne"/>
              </a:rPr>
              <a:t>, which is the ability to validate reservations with NFC tag scanning and an automatic cancellation policy.</a:t>
            </a:r>
          </a:p>
          <a:p>
            <a:pPr algn="l"/>
            <a:endParaRPr lang="en-US" sz="2000" i="0" dirty="0">
              <a:ln w="0"/>
              <a:effectLst>
                <a:outerShdw blurRad="38100" dist="19050" dir="2700000" algn="tl" rotWithShape="0">
                  <a:schemeClr val="dk1">
                    <a:alpha val="40000"/>
                  </a:schemeClr>
                </a:outerShdw>
              </a:effectLst>
              <a:latin typeface="Söhne"/>
            </a:endParaRPr>
          </a:p>
          <a:p>
            <a:pPr algn="l"/>
            <a:r>
              <a:rPr lang="en-US" sz="2000" i="0" dirty="0">
                <a:ln w="0"/>
                <a:effectLst>
                  <a:outerShdw blurRad="38100" dist="19050" dir="2700000" algn="tl" rotWithShape="0">
                    <a:schemeClr val="dk1">
                      <a:alpha val="40000"/>
                    </a:schemeClr>
                  </a:outerShdw>
                </a:effectLst>
                <a:latin typeface="Söhne"/>
              </a:rPr>
              <a:t>Target Market:</a:t>
            </a:r>
          </a:p>
          <a:p>
            <a:pPr algn="l"/>
            <a:r>
              <a:rPr lang="en-US" sz="2000" i="0" dirty="0" err="1">
                <a:ln w="0"/>
                <a:effectLst>
                  <a:outerShdw blurRad="38100" dist="19050" dir="2700000" algn="tl" rotWithShape="0">
                    <a:schemeClr val="dk1">
                      <a:alpha val="40000"/>
                    </a:schemeClr>
                  </a:outerShdw>
                </a:effectLst>
                <a:latin typeface="Söhne"/>
              </a:rPr>
              <a:t>BookBoard</a:t>
            </a:r>
            <a:r>
              <a:rPr lang="en-US" sz="2000" i="0" dirty="0">
                <a:ln w="0"/>
                <a:effectLst>
                  <a:outerShdw blurRad="38100" dist="19050" dir="2700000" algn="tl" rotWithShape="0">
                    <a:schemeClr val="dk1">
                      <a:alpha val="40000"/>
                    </a:schemeClr>
                  </a:outerShdw>
                </a:effectLst>
                <a:latin typeface="Söhne"/>
              </a:rPr>
              <a:t> is designed to serve businesses, organizations, and institutions that require efficient room scheduling and management solutions. This includes corporate offices, coworking spaces, event venues, educational institutions, and hospitality establishments.</a:t>
            </a:r>
          </a:p>
          <a:p>
            <a:endParaRPr lang="he-IL" sz="2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324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6C4CB2-27F2-E976-540E-3F71878332F7}"/>
              </a:ext>
            </a:extLst>
          </p:cNvPr>
          <p:cNvSpPr/>
          <p:nvPr/>
        </p:nvSpPr>
        <p:spPr>
          <a:xfrm>
            <a:off x="548831" y="550903"/>
            <a:ext cx="5867312"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Market Research</a:t>
            </a:r>
          </a:p>
        </p:txBody>
      </p:sp>
      <p:pic>
        <p:nvPicPr>
          <p:cNvPr id="5" name="Picture 4">
            <a:extLst>
              <a:ext uri="{FF2B5EF4-FFF2-40B4-BE49-F238E27FC236}">
                <a16:creationId xmlns:a16="http://schemas.microsoft.com/office/drawing/2014/main" id="{170BFC16-15EC-12EA-55CB-2C94A65DF439}"/>
              </a:ext>
            </a:extLst>
          </p:cNvPr>
          <p:cNvPicPr>
            <a:picLocks noChangeAspect="1"/>
          </p:cNvPicPr>
          <p:nvPr/>
        </p:nvPicPr>
        <p:blipFill>
          <a:blip r:embed="rId2"/>
          <a:stretch>
            <a:fillRect/>
          </a:stretch>
        </p:blipFill>
        <p:spPr>
          <a:xfrm>
            <a:off x="548831" y="2278658"/>
            <a:ext cx="3516823" cy="2745475"/>
          </a:xfrm>
          <a:prstGeom prst="rect">
            <a:avLst/>
          </a:prstGeom>
        </p:spPr>
      </p:pic>
      <p:pic>
        <p:nvPicPr>
          <p:cNvPr id="9" name="Picture 8">
            <a:extLst>
              <a:ext uri="{FF2B5EF4-FFF2-40B4-BE49-F238E27FC236}">
                <a16:creationId xmlns:a16="http://schemas.microsoft.com/office/drawing/2014/main" id="{72638649-4677-7AD3-D984-F9DBB4D7DD6F}"/>
              </a:ext>
            </a:extLst>
          </p:cNvPr>
          <p:cNvPicPr>
            <a:picLocks noChangeAspect="1"/>
          </p:cNvPicPr>
          <p:nvPr/>
        </p:nvPicPr>
        <p:blipFill>
          <a:blip r:embed="rId3"/>
          <a:stretch>
            <a:fillRect/>
          </a:stretch>
        </p:blipFill>
        <p:spPr>
          <a:xfrm>
            <a:off x="4300700" y="2278658"/>
            <a:ext cx="3516823" cy="2745476"/>
          </a:xfrm>
          <a:prstGeom prst="rect">
            <a:avLst/>
          </a:prstGeom>
        </p:spPr>
      </p:pic>
      <p:pic>
        <p:nvPicPr>
          <p:cNvPr id="11" name="Picture 10">
            <a:extLst>
              <a:ext uri="{FF2B5EF4-FFF2-40B4-BE49-F238E27FC236}">
                <a16:creationId xmlns:a16="http://schemas.microsoft.com/office/drawing/2014/main" id="{F017C74D-11D3-6656-68E9-2B78A5C50B89}"/>
              </a:ext>
            </a:extLst>
          </p:cNvPr>
          <p:cNvPicPr>
            <a:picLocks noChangeAspect="1"/>
          </p:cNvPicPr>
          <p:nvPr/>
        </p:nvPicPr>
        <p:blipFill>
          <a:blip r:embed="rId4"/>
          <a:stretch>
            <a:fillRect/>
          </a:stretch>
        </p:blipFill>
        <p:spPr>
          <a:xfrm>
            <a:off x="7986582" y="2278658"/>
            <a:ext cx="3516822" cy="2745475"/>
          </a:xfrm>
          <a:prstGeom prst="rect">
            <a:avLst/>
          </a:prstGeom>
          <a:effectLst>
            <a:softEdge rad="0"/>
          </a:effectLst>
        </p:spPr>
      </p:pic>
      <p:sp>
        <p:nvSpPr>
          <p:cNvPr id="3" name="TextBox 2">
            <a:extLst>
              <a:ext uri="{FF2B5EF4-FFF2-40B4-BE49-F238E27FC236}">
                <a16:creationId xmlns:a16="http://schemas.microsoft.com/office/drawing/2014/main" id="{7D79E9C2-6643-0359-4DC1-D1ED5CE90749}"/>
              </a:ext>
            </a:extLst>
          </p:cNvPr>
          <p:cNvSpPr txBox="1"/>
          <p:nvPr/>
        </p:nvSpPr>
        <p:spPr>
          <a:xfrm>
            <a:off x="4300700" y="5190699"/>
            <a:ext cx="3516823" cy="923330"/>
          </a:xfrm>
          <a:prstGeom prst="rect">
            <a:avLst/>
          </a:prstGeom>
          <a:noFill/>
        </p:spPr>
        <p:txBody>
          <a:bodyPr wrap="square" rtlCol="1">
            <a:spAutoFit/>
          </a:bodyPr>
          <a:lstStyle/>
          <a:p>
            <a:r>
              <a:rPr lang="en-US" i="0" dirty="0">
                <a:ln w="0"/>
                <a:solidFill>
                  <a:schemeClr val="bg1"/>
                </a:solidFill>
                <a:effectLst>
                  <a:outerShdw blurRad="38100" dist="19050" dir="2700000" algn="tl" rotWithShape="0">
                    <a:schemeClr val="dk1">
                      <a:alpha val="40000"/>
                    </a:schemeClr>
                  </a:outerShdw>
                </a:effectLst>
                <a:latin typeface="Söhne"/>
              </a:rPr>
              <a:t>A popular and user-friendly room scheduling platform.</a:t>
            </a:r>
          </a:p>
          <a:p>
            <a:endParaRPr lang="he-IL" dirty="0">
              <a:solidFill>
                <a:schemeClr val="bg1"/>
              </a:solidFill>
            </a:endParaRPr>
          </a:p>
        </p:txBody>
      </p:sp>
      <p:sp>
        <p:nvSpPr>
          <p:cNvPr id="4" name="TextBox 3">
            <a:extLst>
              <a:ext uri="{FF2B5EF4-FFF2-40B4-BE49-F238E27FC236}">
                <a16:creationId xmlns:a16="http://schemas.microsoft.com/office/drawing/2014/main" id="{7AD48EFC-C718-AB74-37F7-8F85DB1E221F}"/>
              </a:ext>
            </a:extLst>
          </p:cNvPr>
          <p:cNvSpPr txBox="1"/>
          <p:nvPr/>
        </p:nvSpPr>
        <p:spPr>
          <a:xfrm>
            <a:off x="623248" y="5227093"/>
            <a:ext cx="3442406" cy="1200329"/>
          </a:xfrm>
          <a:prstGeom prst="rect">
            <a:avLst/>
          </a:prstGeom>
          <a:noFill/>
        </p:spPr>
        <p:txBody>
          <a:bodyPr wrap="square" rtlCol="1">
            <a:spAutoFit/>
          </a:bodyPr>
          <a:lstStyle/>
          <a:p>
            <a:r>
              <a:rPr lang="en-US" i="0" dirty="0">
                <a:ln w="0"/>
                <a:solidFill>
                  <a:schemeClr val="bg1"/>
                </a:solidFill>
                <a:effectLst>
                  <a:outerShdw blurRad="38100" dist="19050" dir="2700000" algn="tl" rotWithShape="0">
                    <a:schemeClr val="dk1">
                      <a:alpha val="40000"/>
                    </a:schemeClr>
                  </a:outerShdw>
                </a:effectLst>
                <a:latin typeface="Söhne"/>
              </a:rPr>
              <a:t>Provides room scheduling and workplace management tools for offices.</a:t>
            </a:r>
          </a:p>
          <a:p>
            <a:endParaRPr lang="he-IL" dirty="0">
              <a:solidFill>
                <a:schemeClr val="bg1"/>
              </a:solidFill>
            </a:endParaRPr>
          </a:p>
        </p:txBody>
      </p:sp>
      <p:sp>
        <p:nvSpPr>
          <p:cNvPr id="6" name="TextBox 5">
            <a:extLst>
              <a:ext uri="{FF2B5EF4-FFF2-40B4-BE49-F238E27FC236}">
                <a16:creationId xmlns:a16="http://schemas.microsoft.com/office/drawing/2014/main" id="{D9736627-A39D-6AF4-3D03-FCC8EAA83C55}"/>
              </a:ext>
            </a:extLst>
          </p:cNvPr>
          <p:cNvSpPr txBox="1"/>
          <p:nvPr/>
        </p:nvSpPr>
        <p:spPr>
          <a:xfrm>
            <a:off x="7947546" y="5190699"/>
            <a:ext cx="3621206" cy="1200329"/>
          </a:xfrm>
          <a:prstGeom prst="rect">
            <a:avLst/>
          </a:prstGeom>
          <a:noFill/>
        </p:spPr>
        <p:txBody>
          <a:bodyPr wrap="square" rtlCol="1">
            <a:spAutoFit/>
          </a:bodyPr>
          <a:lstStyle/>
          <a:p>
            <a:r>
              <a:rPr lang="en-US" i="0" dirty="0">
                <a:ln w="0"/>
                <a:solidFill>
                  <a:schemeClr val="bg1"/>
                </a:solidFill>
                <a:effectLst>
                  <a:outerShdw blurRad="38100" dist="19050" dir="2700000" algn="tl" rotWithShape="0">
                    <a:schemeClr val="dk1">
                      <a:alpha val="40000"/>
                    </a:schemeClr>
                  </a:outerShdw>
                </a:effectLst>
                <a:latin typeface="Söhne"/>
              </a:rPr>
              <a:t>Offers comprehensive workplace management solutions, including room scheduling.</a:t>
            </a:r>
          </a:p>
          <a:p>
            <a:endParaRPr lang="he-IL" dirty="0"/>
          </a:p>
        </p:txBody>
      </p:sp>
      <p:sp>
        <p:nvSpPr>
          <p:cNvPr id="8" name="TextBox 7">
            <a:extLst>
              <a:ext uri="{FF2B5EF4-FFF2-40B4-BE49-F238E27FC236}">
                <a16:creationId xmlns:a16="http://schemas.microsoft.com/office/drawing/2014/main" id="{96A64CBA-3698-1FE2-9F32-4CA11D0D7F7D}"/>
              </a:ext>
            </a:extLst>
          </p:cNvPr>
          <p:cNvSpPr txBox="1"/>
          <p:nvPr/>
        </p:nvSpPr>
        <p:spPr>
          <a:xfrm>
            <a:off x="434487" y="1465762"/>
            <a:ext cx="6096000" cy="646331"/>
          </a:xfrm>
          <a:prstGeom prst="rect">
            <a:avLst/>
          </a:prstGeom>
          <a:noFill/>
        </p:spPr>
        <p:txBody>
          <a:bodyPr wrap="square">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Competitive Landscape:</a:t>
            </a:r>
          </a:p>
          <a:p>
            <a:pPr algn="l"/>
            <a:r>
              <a:rPr lang="en-US" i="0" dirty="0">
                <a:ln w="0"/>
                <a:solidFill>
                  <a:schemeClr val="bg1"/>
                </a:solidFill>
                <a:effectLst>
                  <a:outerShdw blurRad="38100" dist="19050" dir="2700000" algn="tl" rotWithShape="0">
                    <a:schemeClr val="dk1">
                      <a:alpha val="40000"/>
                    </a:schemeClr>
                  </a:outerShdw>
                </a:effectLst>
                <a:latin typeface="Söhne"/>
              </a:rPr>
              <a:t>Here are 9 similar apps in the room scheduling market:</a:t>
            </a:r>
          </a:p>
        </p:txBody>
      </p:sp>
    </p:spTree>
    <p:extLst>
      <p:ext uri="{BB962C8B-B14F-4D97-AF65-F5344CB8AC3E}">
        <p14:creationId xmlns:p14="http://schemas.microsoft.com/office/powerpoint/2010/main" val="297742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6C4CB2-27F2-E976-540E-3F71878332F7}"/>
              </a:ext>
            </a:extLst>
          </p:cNvPr>
          <p:cNvSpPr/>
          <p:nvPr/>
        </p:nvSpPr>
        <p:spPr>
          <a:xfrm>
            <a:off x="548831" y="550903"/>
            <a:ext cx="5867312" cy="923330"/>
          </a:xfrm>
          <a:prstGeom prst="rect">
            <a:avLst/>
          </a:prstGeom>
          <a:noFill/>
        </p:spPr>
        <p:txBody>
          <a:bodyPr wrap="none" lIns="91440" tIns="45720" rIns="91440" bIns="45720">
            <a:spAutoFit/>
          </a:bodyPr>
          <a:lstStyle/>
          <a:p>
            <a:pPr algn="ctr"/>
            <a:r>
              <a:rPr lang="en-US" sz="5400" b="1">
                <a:ln w="10160">
                  <a:solidFill>
                    <a:schemeClr val="accent5"/>
                  </a:solidFill>
                  <a:prstDash val="solid"/>
                </a:ln>
                <a:solidFill>
                  <a:srgbClr val="FFFFFF"/>
                </a:solidFill>
                <a:effectLst>
                  <a:outerShdw blurRad="38100" dist="22860" dir="5400000" algn="tl" rotWithShape="0">
                    <a:srgbClr val="000000">
                      <a:alpha val="30000"/>
                    </a:srgbClr>
                  </a:outerShdw>
                </a:effectLst>
              </a:rPr>
              <a:t>Market Research</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04C1CDB0-3F21-579B-DBB2-CE792ECF0DDF}"/>
              </a:ext>
            </a:extLst>
          </p:cNvPr>
          <p:cNvPicPr>
            <a:picLocks noChangeAspect="1"/>
          </p:cNvPicPr>
          <p:nvPr/>
        </p:nvPicPr>
        <p:blipFill>
          <a:blip r:embed="rId2"/>
          <a:stretch>
            <a:fillRect/>
          </a:stretch>
        </p:blipFill>
        <p:spPr>
          <a:xfrm>
            <a:off x="671380" y="2203949"/>
            <a:ext cx="3516823" cy="2745476"/>
          </a:xfrm>
          <a:prstGeom prst="rect">
            <a:avLst/>
          </a:prstGeom>
        </p:spPr>
      </p:pic>
      <p:pic>
        <p:nvPicPr>
          <p:cNvPr id="7" name="Picture 6">
            <a:extLst>
              <a:ext uri="{FF2B5EF4-FFF2-40B4-BE49-F238E27FC236}">
                <a16:creationId xmlns:a16="http://schemas.microsoft.com/office/drawing/2014/main" id="{578C10E9-B0B0-FCAF-9191-0DA02E42CAA7}"/>
              </a:ext>
            </a:extLst>
          </p:cNvPr>
          <p:cNvPicPr>
            <a:picLocks noChangeAspect="1"/>
          </p:cNvPicPr>
          <p:nvPr/>
        </p:nvPicPr>
        <p:blipFill>
          <a:blip r:embed="rId3"/>
          <a:stretch>
            <a:fillRect/>
          </a:stretch>
        </p:blipFill>
        <p:spPr>
          <a:xfrm>
            <a:off x="4394968" y="2203948"/>
            <a:ext cx="3516823" cy="2745475"/>
          </a:xfrm>
          <a:prstGeom prst="rect">
            <a:avLst/>
          </a:prstGeom>
        </p:spPr>
      </p:pic>
      <p:pic>
        <p:nvPicPr>
          <p:cNvPr id="8" name="Picture 7">
            <a:extLst>
              <a:ext uri="{FF2B5EF4-FFF2-40B4-BE49-F238E27FC236}">
                <a16:creationId xmlns:a16="http://schemas.microsoft.com/office/drawing/2014/main" id="{35D5EBA2-B435-9A71-F006-F91EE8563773}"/>
              </a:ext>
            </a:extLst>
          </p:cNvPr>
          <p:cNvPicPr>
            <a:picLocks noChangeAspect="1"/>
          </p:cNvPicPr>
          <p:nvPr/>
        </p:nvPicPr>
        <p:blipFill>
          <a:blip r:embed="rId4"/>
          <a:stretch>
            <a:fillRect/>
          </a:stretch>
        </p:blipFill>
        <p:spPr>
          <a:xfrm>
            <a:off x="8118556" y="2203947"/>
            <a:ext cx="3516823" cy="2745475"/>
          </a:xfrm>
          <a:prstGeom prst="rect">
            <a:avLst/>
          </a:prstGeom>
        </p:spPr>
      </p:pic>
      <p:sp>
        <p:nvSpPr>
          <p:cNvPr id="3" name="TextBox 2">
            <a:extLst>
              <a:ext uri="{FF2B5EF4-FFF2-40B4-BE49-F238E27FC236}">
                <a16:creationId xmlns:a16="http://schemas.microsoft.com/office/drawing/2014/main" id="{FA0FE902-6750-A9DC-87CF-8A9A8921A272}"/>
              </a:ext>
            </a:extLst>
          </p:cNvPr>
          <p:cNvSpPr txBox="1"/>
          <p:nvPr/>
        </p:nvSpPr>
        <p:spPr>
          <a:xfrm>
            <a:off x="718782" y="5136109"/>
            <a:ext cx="3469421" cy="1200329"/>
          </a:xfrm>
          <a:prstGeom prst="rect">
            <a:avLst/>
          </a:prstGeom>
          <a:noFill/>
        </p:spPr>
        <p:txBody>
          <a:bodyPr wrap="square" rtlCol="1">
            <a:spAutoFit/>
          </a:bodyPr>
          <a:lstStyle/>
          <a:p>
            <a:r>
              <a:rPr lang="en-US" i="0" dirty="0">
                <a:ln w="0"/>
                <a:solidFill>
                  <a:schemeClr val="bg1"/>
                </a:solidFill>
                <a:effectLst>
                  <a:outerShdw blurRad="38100" dist="19050" dir="2700000" algn="tl" rotWithShape="0">
                    <a:schemeClr val="dk1">
                      <a:alpha val="40000"/>
                    </a:schemeClr>
                  </a:outerShdw>
                </a:effectLst>
                <a:latin typeface="Söhne"/>
              </a:rPr>
              <a:t>Focuses on optimizing workplace management, including room bookings.</a:t>
            </a:r>
          </a:p>
          <a:p>
            <a:endParaRPr lang="he-IL" dirty="0">
              <a:solidFill>
                <a:schemeClr val="bg1"/>
              </a:solidFill>
            </a:endParaRPr>
          </a:p>
        </p:txBody>
      </p:sp>
      <p:sp>
        <p:nvSpPr>
          <p:cNvPr id="5" name="TextBox 4">
            <a:extLst>
              <a:ext uri="{FF2B5EF4-FFF2-40B4-BE49-F238E27FC236}">
                <a16:creationId xmlns:a16="http://schemas.microsoft.com/office/drawing/2014/main" id="{8B46D813-AD12-B612-5E0F-351766BC3B8D}"/>
              </a:ext>
            </a:extLst>
          </p:cNvPr>
          <p:cNvSpPr txBox="1"/>
          <p:nvPr/>
        </p:nvSpPr>
        <p:spPr>
          <a:xfrm>
            <a:off x="4370266" y="5136109"/>
            <a:ext cx="3566226" cy="923330"/>
          </a:xfrm>
          <a:prstGeom prst="rect">
            <a:avLst/>
          </a:prstGeom>
          <a:noFill/>
        </p:spPr>
        <p:txBody>
          <a:bodyPr wrap="square" rtlCol="1">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Offers room scheduling and resource management tools for businesses and organizations.</a:t>
            </a:r>
          </a:p>
        </p:txBody>
      </p:sp>
      <p:sp>
        <p:nvSpPr>
          <p:cNvPr id="6" name="TextBox 5">
            <a:extLst>
              <a:ext uri="{FF2B5EF4-FFF2-40B4-BE49-F238E27FC236}">
                <a16:creationId xmlns:a16="http://schemas.microsoft.com/office/drawing/2014/main" id="{3F88AD6C-83D9-BA66-2450-46915F000ED1}"/>
              </a:ext>
            </a:extLst>
          </p:cNvPr>
          <p:cNvSpPr txBox="1"/>
          <p:nvPr/>
        </p:nvSpPr>
        <p:spPr>
          <a:xfrm>
            <a:off x="8065827" y="5136109"/>
            <a:ext cx="3566226" cy="923330"/>
          </a:xfrm>
          <a:prstGeom prst="rect">
            <a:avLst/>
          </a:prstGeom>
          <a:noFill/>
        </p:spPr>
        <p:txBody>
          <a:bodyPr wrap="square" rtlCol="1">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Provides room and workplace management software for large enterprises.</a:t>
            </a:r>
          </a:p>
        </p:txBody>
      </p:sp>
      <p:sp>
        <p:nvSpPr>
          <p:cNvPr id="9" name="TextBox 8">
            <a:extLst>
              <a:ext uri="{FF2B5EF4-FFF2-40B4-BE49-F238E27FC236}">
                <a16:creationId xmlns:a16="http://schemas.microsoft.com/office/drawing/2014/main" id="{95976F02-71AE-DBEA-46A6-7693CA872C75}"/>
              </a:ext>
            </a:extLst>
          </p:cNvPr>
          <p:cNvSpPr txBox="1"/>
          <p:nvPr/>
        </p:nvSpPr>
        <p:spPr>
          <a:xfrm>
            <a:off x="434487" y="1465762"/>
            <a:ext cx="6096000" cy="646331"/>
          </a:xfrm>
          <a:prstGeom prst="rect">
            <a:avLst/>
          </a:prstGeom>
          <a:noFill/>
        </p:spPr>
        <p:txBody>
          <a:bodyPr wrap="square">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Competitive Landscape:</a:t>
            </a:r>
          </a:p>
          <a:p>
            <a:pPr algn="l"/>
            <a:r>
              <a:rPr lang="en-US" i="0" dirty="0">
                <a:ln w="0"/>
                <a:solidFill>
                  <a:schemeClr val="bg1"/>
                </a:solidFill>
                <a:effectLst>
                  <a:outerShdw blurRad="38100" dist="19050" dir="2700000" algn="tl" rotWithShape="0">
                    <a:schemeClr val="dk1">
                      <a:alpha val="40000"/>
                    </a:schemeClr>
                  </a:outerShdw>
                </a:effectLst>
                <a:latin typeface="Söhne"/>
              </a:rPr>
              <a:t>Here are 9 similar apps in the room scheduling market:</a:t>
            </a:r>
          </a:p>
        </p:txBody>
      </p:sp>
    </p:spTree>
    <p:extLst>
      <p:ext uri="{BB962C8B-B14F-4D97-AF65-F5344CB8AC3E}">
        <p14:creationId xmlns:p14="http://schemas.microsoft.com/office/powerpoint/2010/main" val="428379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6C4CB2-27F2-E976-540E-3F71878332F7}"/>
              </a:ext>
            </a:extLst>
          </p:cNvPr>
          <p:cNvSpPr/>
          <p:nvPr/>
        </p:nvSpPr>
        <p:spPr>
          <a:xfrm>
            <a:off x="548831" y="550903"/>
            <a:ext cx="5867312"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Market Research</a:t>
            </a:r>
          </a:p>
        </p:txBody>
      </p:sp>
      <p:pic>
        <p:nvPicPr>
          <p:cNvPr id="9" name="Picture 8">
            <a:extLst>
              <a:ext uri="{FF2B5EF4-FFF2-40B4-BE49-F238E27FC236}">
                <a16:creationId xmlns:a16="http://schemas.microsoft.com/office/drawing/2014/main" id="{36BD4BA9-E362-F686-66AF-82FC52EE6C6F}"/>
              </a:ext>
            </a:extLst>
          </p:cNvPr>
          <p:cNvPicPr>
            <a:picLocks noChangeAspect="1"/>
          </p:cNvPicPr>
          <p:nvPr/>
        </p:nvPicPr>
        <p:blipFill>
          <a:blip r:embed="rId2"/>
          <a:stretch>
            <a:fillRect/>
          </a:stretch>
        </p:blipFill>
        <p:spPr>
          <a:xfrm>
            <a:off x="595286" y="2181894"/>
            <a:ext cx="3405241" cy="2759580"/>
          </a:xfrm>
          <a:prstGeom prst="rect">
            <a:avLst/>
          </a:prstGeom>
        </p:spPr>
      </p:pic>
      <p:pic>
        <p:nvPicPr>
          <p:cNvPr id="11" name="Picture 10">
            <a:extLst>
              <a:ext uri="{FF2B5EF4-FFF2-40B4-BE49-F238E27FC236}">
                <a16:creationId xmlns:a16="http://schemas.microsoft.com/office/drawing/2014/main" id="{9C5BCC93-11DC-ABB5-9161-CABE0668E5A9}"/>
              </a:ext>
            </a:extLst>
          </p:cNvPr>
          <p:cNvPicPr>
            <a:picLocks noChangeAspect="1"/>
          </p:cNvPicPr>
          <p:nvPr/>
        </p:nvPicPr>
        <p:blipFill>
          <a:blip r:embed="rId3"/>
          <a:stretch>
            <a:fillRect/>
          </a:stretch>
        </p:blipFill>
        <p:spPr>
          <a:xfrm>
            <a:off x="4210465" y="2181894"/>
            <a:ext cx="3492156" cy="2759580"/>
          </a:xfrm>
          <a:prstGeom prst="rect">
            <a:avLst/>
          </a:prstGeom>
        </p:spPr>
      </p:pic>
      <p:pic>
        <p:nvPicPr>
          <p:cNvPr id="13" name="Picture 12">
            <a:extLst>
              <a:ext uri="{FF2B5EF4-FFF2-40B4-BE49-F238E27FC236}">
                <a16:creationId xmlns:a16="http://schemas.microsoft.com/office/drawing/2014/main" id="{77382E30-68AC-79FE-D60F-5609431CC1E5}"/>
              </a:ext>
            </a:extLst>
          </p:cNvPr>
          <p:cNvPicPr>
            <a:picLocks noChangeAspect="1"/>
          </p:cNvPicPr>
          <p:nvPr/>
        </p:nvPicPr>
        <p:blipFill>
          <a:blip r:embed="rId4"/>
          <a:stretch>
            <a:fillRect/>
          </a:stretch>
        </p:blipFill>
        <p:spPr>
          <a:xfrm>
            <a:off x="7912559" y="2181894"/>
            <a:ext cx="3476911" cy="2721872"/>
          </a:xfrm>
          <a:prstGeom prst="rect">
            <a:avLst/>
          </a:prstGeom>
        </p:spPr>
      </p:pic>
      <p:sp>
        <p:nvSpPr>
          <p:cNvPr id="3" name="TextBox 2">
            <a:extLst>
              <a:ext uri="{FF2B5EF4-FFF2-40B4-BE49-F238E27FC236}">
                <a16:creationId xmlns:a16="http://schemas.microsoft.com/office/drawing/2014/main" id="{EE24A25F-3385-FDA0-9562-89708B9026FB}"/>
              </a:ext>
            </a:extLst>
          </p:cNvPr>
          <p:cNvSpPr txBox="1"/>
          <p:nvPr/>
        </p:nvSpPr>
        <p:spPr>
          <a:xfrm>
            <a:off x="595286" y="5158853"/>
            <a:ext cx="3405241" cy="923330"/>
          </a:xfrm>
          <a:prstGeom prst="rect">
            <a:avLst/>
          </a:prstGeom>
          <a:noFill/>
        </p:spPr>
        <p:txBody>
          <a:bodyPr wrap="square" rtlCol="1">
            <a:spAutoFit/>
          </a:bodyPr>
          <a:lstStyle/>
          <a:p>
            <a:pPr algn="l"/>
            <a:r>
              <a:rPr lang="en-US" dirty="0">
                <a:ln w="0"/>
                <a:solidFill>
                  <a:schemeClr val="bg1"/>
                </a:solidFill>
                <a:effectLst>
                  <a:outerShdw blurRad="38100" dist="19050" dir="2700000" algn="tl" rotWithShape="0">
                    <a:schemeClr val="dk1">
                      <a:alpha val="40000"/>
                    </a:schemeClr>
                  </a:outerShdw>
                </a:effectLst>
                <a:latin typeface="Söhne"/>
              </a:rPr>
              <a:t>Dash: Provides real-time information and scheduling capabilities for meeting rooms</a:t>
            </a:r>
          </a:p>
        </p:txBody>
      </p:sp>
      <p:sp>
        <p:nvSpPr>
          <p:cNvPr id="4" name="TextBox 3">
            <a:extLst>
              <a:ext uri="{FF2B5EF4-FFF2-40B4-BE49-F238E27FC236}">
                <a16:creationId xmlns:a16="http://schemas.microsoft.com/office/drawing/2014/main" id="{6B314923-C918-B039-473E-78526605F6EF}"/>
              </a:ext>
            </a:extLst>
          </p:cNvPr>
          <p:cNvSpPr txBox="1"/>
          <p:nvPr/>
        </p:nvSpPr>
        <p:spPr>
          <a:xfrm>
            <a:off x="4153469" y="5158853"/>
            <a:ext cx="3492156" cy="923330"/>
          </a:xfrm>
          <a:prstGeom prst="rect">
            <a:avLst/>
          </a:prstGeom>
          <a:noFill/>
        </p:spPr>
        <p:txBody>
          <a:bodyPr wrap="square" rtlCol="1">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allows users to create virtual workspaces, organize projects, and communicate.</a:t>
            </a:r>
          </a:p>
        </p:txBody>
      </p:sp>
      <p:sp>
        <p:nvSpPr>
          <p:cNvPr id="5" name="TextBox 4">
            <a:extLst>
              <a:ext uri="{FF2B5EF4-FFF2-40B4-BE49-F238E27FC236}">
                <a16:creationId xmlns:a16="http://schemas.microsoft.com/office/drawing/2014/main" id="{54C5C785-AEE9-C58F-04EE-54162EA58CED}"/>
              </a:ext>
            </a:extLst>
          </p:cNvPr>
          <p:cNvSpPr txBox="1"/>
          <p:nvPr/>
        </p:nvSpPr>
        <p:spPr>
          <a:xfrm>
            <a:off x="7912559" y="5222542"/>
            <a:ext cx="3542462" cy="646331"/>
          </a:xfrm>
          <a:prstGeom prst="rect">
            <a:avLst/>
          </a:prstGeom>
          <a:noFill/>
        </p:spPr>
        <p:txBody>
          <a:bodyPr wrap="square" rtlCol="1">
            <a:spAutoFit/>
          </a:bodyPr>
          <a:lstStyle/>
          <a:p>
            <a:pPr algn="l"/>
            <a:r>
              <a:rPr lang="en-US" dirty="0" err="1">
                <a:ln w="0"/>
                <a:solidFill>
                  <a:schemeClr val="bg1"/>
                </a:solidFill>
                <a:effectLst>
                  <a:outerShdw blurRad="38100" dist="19050" dir="2700000" algn="tl" rotWithShape="0">
                    <a:schemeClr val="dk1">
                      <a:alpha val="40000"/>
                    </a:schemeClr>
                  </a:outerShdw>
                </a:effectLst>
                <a:latin typeface="Söhne"/>
              </a:rPr>
              <a:t>LiquidSpace</a:t>
            </a:r>
            <a:r>
              <a:rPr lang="en-US" dirty="0">
                <a:ln w="0"/>
                <a:solidFill>
                  <a:schemeClr val="bg1"/>
                </a:solidFill>
                <a:effectLst>
                  <a:outerShdw blurRad="38100" dist="19050" dir="2700000" algn="tl" rotWithShape="0">
                    <a:schemeClr val="dk1">
                      <a:alpha val="40000"/>
                    </a:schemeClr>
                  </a:outerShdw>
                </a:effectLst>
                <a:latin typeface="Söhne"/>
              </a:rPr>
              <a:t>: connects users with flexible workspace options.</a:t>
            </a:r>
            <a:endParaRPr lang="en-US" i="0" dirty="0">
              <a:ln w="0"/>
              <a:solidFill>
                <a:schemeClr val="bg1"/>
              </a:solidFill>
              <a:effectLst>
                <a:outerShdw blurRad="38100" dist="19050" dir="2700000" algn="tl" rotWithShape="0">
                  <a:schemeClr val="dk1">
                    <a:alpha val="40000"/>
                  </a:schemeClr>
                </a:outerShdw>
              </a:effectLst>
              <a:latin typeface="Söhne"/>
            </a:endParaRPr>
          </a:p>
        </p:txBody>
      </p:sp>
      <p:sp>
        <p:nvSpPr>
          <p:cNvPr id="6" name="TextBox 5">
            <a:extLst>
              <a:ext uri="{FF2B5EF4-FFF2-40B4-BE49-F238E27FC236}">
                <a16:creationId xmlns:a16="http://schemas.microsoft.com/office/drawing/2014/main" id="{69F16C3D-3A6B-E5BF-C2D2-37BED6F40CC2}"/>
              </a:ext>
            </a:extLst>
          </p:cNvPr>
          <p:cNvSpPr txBox="1"/>
          <p:nvPr/>
        </p:nvSpPr>
        <p:spPr>
          <a:xfrm>
            <a:off x="434487" y="1465762"/>
            <a:ext cx="6096000" cy="646331"/>
          </a:xfrm>
          <a:prstGeom prst="rect">
            <a:avLst/>
          </a:prstGeom>
          <a:noFill/>
        </p:spPr>
        <p:txBody>
          <a:bodyPr wrap="square">
            <a:spAutoFit/>
          </a:bodyPr>
          <a:lstStyle/>
          <a:p>
            <a:pPr algn="l"/>
            <a:r>
              <a:rPr lang="en-US" i="0" dirty="0">
                <a:ln w="0"/>
                <a:solidFill>
                  <a:schemeClr val="bg1"/>
                </a:solidFill>
                <a:effectLst>
                  <a:outerShdw blurRad="38100" dist="19050" dir="2700000" algn="tl" rotWithShape="0">
                    <a:schemeClr val="dk1">
                      <a:alpha val="40000"/>
                    </a:schemeClr>
                  </a:outerShdw>
                </a:effectLst>
                <a:latin typeface="Söhne"/>
              </a:rPr>
              <a:t>Competitive Landscape:</a:t>
            </a:r>
          </a:p>
          <a:p>
            <a:pPr algn="l"/>
            <a:r>
              <a:rPr lang="en-US" i="0" dirty="0">
                <a:ln w="0"/>
                <a:solidFill>
                  <a:schemeClr val="bg1"/>
                </a:solidFill>
                <a:effectLst>
                  <a:outerShdw blurRad="38100" dist="19050" dir="2700000" algn="tl" rotWithShape="0">
                    <a:schemeClr val="dk1">
                      <a:alpha val="40000"/>
                    </a:schemeClr>
                  </a:outerShdw>
                </a:effectLst>
                <a:latin typeface="Söhne"/>
              </a:rPr>
              <a:t>Here are 9 similar apps in the room scheduling market:</a:t>
            </a:r>
          </a:p>
        </p:txBody>
      </p:sp>
    </p:spTree>
    <p:extLst>
      <p:ext uri="{BB962C8B-B14F-4D97-AF65-F5344CB8AC3E}">
        <p14:creationId xmlns:p14="http://schemas.microsoft.com/office/powerpoint/2010/main" val="274549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9932-3F0A-D1EC-5D40-39A0693A3D8A}"/>
              </a:ext>
            </a:extLst>
          </p:cNvPr>
          <p:cNvSpPr>
            <a:spLocks noGrp="1"/>
          </p:cNvSpPr>
          <p:nvPr>
            <p:ph type="title"/>
          </p:nvPr>
        </p:nvSpPr>
        <p:spPr/>
        <p:txBody>
          <a:bodyPr/>
          <a:lstStyle/>
          <a:p>
            <a:r>
              <a:rPr lang="en-US"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ScreenShots</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from the App:</a:t>
            </a:r>
            <a:endParaRPr lang="he-IL"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aphicFrame>
        <p:nvGraphicFramePr>
          <p:cNvPr id="4" name="Object 3">
            <a:extLst>
              <a:ext uri="{FF2B5EF4-FFF2-40B4-BE49-F238E27FC236}">
                <a16:creationId xmlns:a16="http://schemas.microsoft.com/office/drawing/2014/main" id="{31BBCEBC-D48F-9B7D-9453-3CF49989718D}"/>
              </a:ext>
            </a:extLst>
          </p:cNvPr>
          <p:cNvGraphicFramePr>
            <a:graphicFrameLocks noChangeAspect="1"/>
          </p:cNvGraphicFramePr>
          <p:nvPr>
            <p:extLst>
              <p:ext uri="{D42A27DB-BD31-4B8C-83A1-F6EECF244321}">
                <p14:modId xmlns:p14="http://schemas.microsoft.com/office/powerpoint/2010/main" val="2933099453"/>
              </p:ext>
            </p:extLst>
          </p:nvPr>
        </p:nvGraphicFramePr>
        <p:xfrm>
          <a:off x="4008065" y="2472330"/>
          <a:ext cx="6935798" cy="4334106"/>
        </p:xfrm>
        <a:graphic>
          <a:graphicData uri="http://schemas.openxmlformats.org/presentationml/2006/ole">
            <mc:AlternateContent xmlns:mc="http://schemas.openxmlformats.org/markup-compatibility/2006">
              <mc:Choice xmlns:v="urn:schemas-microsoft-com:vml" Requires="v">
                <p:oleObj name="Acrobat Document" r:id="rId2" imgW="8968350" imgH="5604188" progId="Acrobat.Document.DC">
                  <p:embed/>
                </p:oleObj>
              </mc:Choice>
              <mc:Fallback>
                <p:oleObj name="Acrobat Document" r:id="rId2" imgW="8968350" imgH="5604188" progId="Acrobat.Document.DC">
                  <p:embed/>
                  <p:pic>
                    <p:nvPicPr>
                      <p:cNvPr id="0" name=""/>
                      <p:cNvPicPr/>
                      <p:nvPr/>
                    </p:nvPicPr>
                    <p:blipFill>
                      <a:blip r:embed="rId3"/>
                      <a:stretch>
                        <a:fillRect/>
                      </a:stretch>
                    </p:blipFill>
                    <p:spPr>
                      <a:xfrm>
                        <a:off x="4008065" y="2472330"/>
                        <a:ext cx="6935798" cy="4334106"/>
                      </a:xfrm>
                      <a:prstGeom prst="rect">
                        <a:avLst/>
                      </a:prstGeom>
                    </p:spPr>
                  </p:pic>
                </p:oleObj>
              </mc:Fallback>
            </mc:AlternateContent>
          </a:graphicData>
        </a:graphic>
      </p:graphicFrame>
    </p:spTree>
    <p:extLst>
      <p:ext uri="{BB962C8B-B14F-4D97-AF65-F5344CB8AC3E}">
        <p14:creationId xmlns:p14="http://schemas.microsoft.com/office/powerpoint/2010/main" val="61675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9932-3F0A-D1EC-5D40-39A0693A3D8A}"/>
              </a:ext>
            </a:extLst>
          </p:cNvPr>
          <p:cNvSpPr>
            <a:spLocks noGrp="1"/>
          </p:cNvSpPr>
          <p:nvPr>
            <p:ph type="title"/>
          </p:nvPr>
        </p:nvSpPr>
        <p:spPr/>
        <p:txBody>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Main Features</a:t>
            </a:r>
            <a:endParaRPr lang="he-IL"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Box 2">
            <a:extLst>
              <a:ext uri="{FF2B5EF4-FFF2-40B4-BE49-F238E27FC236}">
                <a16:creationId xmlns:a16="http://schemas.microsoft.com/office/drawing/2014/main" id="{26203E93-7299-F442-D881-90B3ED4C6B1C}"/>
              </a:ext>
            </a:extLst>
          </p:cNvPr>
          <p:cNvSpPr txBox="1"/>
          <p:nvPr/>
        </p:nvSpPr>
        <p:spPr>
          <a:xfrm>
            <a:off x="938254" y="2393343"/>
            <a:ext cx="10360549" cy="3970318"/>
          </a:xfrm>
          <a:prstGeom prst="rect">
            <a:avLst/>
          </a:prstGeom>
          <a:noFill/>
        </p:spPr>
        <p:txBody>
          <a:bodyPr wrap="square" rtlCol="1">
            <a:spAutoFit/>
          </a:bodyPr>
          <a:lstStyle/>
          <a:p>
            <a:r>
              <a:rPr lang="en-US" sz="2800" dirty="0"/>
              <a:t>Here are the main features of </a:t>
            </a:r>
            <a:r>
              <a:rPr lang="en-US" sz="2800" dirty="0" err="1"/>
              <a:t>BookBoard</a:t>
            </a:r>
            <a:r>
              <a:rPr lang="en-US" sz="2800" dirty="0"/>
              <a:t> in a concise format:</a:t>
            </a:r>
          </a:p>
          <a:p>
            <a:endParaRPr lang="en-US" sz="2800" dirty="0"/>
          </a:p>
          <a:p>
            <a:r>
              <a:rPr lang="en-US" sz="2800" dirty="0"/>
              <a:t>1. Intuitive room scheduling interface for easy booking.</a:t>
            </a:r>
          </a:p>
          <a:p>
            <a:r>
              <a:rPr lang="en-US" sz="2800" dirty="0"/>
              <a:t>2. Real-time availability updates for accurate scheduling.</a:t>
            </a:r>
          </a:p>
          <a:p>
            <a:r>
              <a:rPr lang="en-US" sz="2800" dirty="0"/>
              <a:t>3. NFC tag validation for seamless reservation verification.</a:t>
            </a:r>
          </a:p>
          <a:p>
            <a:r>
              <a:rPr lang="en-US" sz="2800" dirty="0"/>
              <a:t>4. Notification and reminder system for timely updates.</a:t>
            </a:r>
          </a:p>
          <a:p>
            <a:r>
              <a:rPr lang="en-US" sz="2800" dirty="0"/>
              <a:t>5. Customizable booking policies to adapt to specific needs.</a:t>
            </a:r>
            <a:endParaRPr lang="he-IL" sz="2800" dirty="0"/>
          </a:p>
        </p:txBody>
      </p:sp>
    </p:spTree>
    <p:extLst>
      <p:ext uri="{BB962C8B-B14F-4D97-AF65-F5344CB8AC3E}">
        <p14:creationId xmlns:p14="http://schemas.microsoft.com/office/powerpoint/2010/main" val="364428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9932-3F0A-D1EC-5D40-39A0693A3D8A}"/>
              </a:ext>
            </a:extLst>
          </p:cNvPr>
          <p:cNvSpPr>
            <a:spLocks noGrp="1"/>
          </p:cNvSpPr>
          <p:nvPr>
            <p:ph type="title"/>
          </p:nvPr>
        </p:nvSpPr>
        <p:spPr/>
        <p:txBody>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Server Usage:</a:t>
            </a:r>
            <a:endParaRPr lang="he-IL"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Box 2">
            <a:extLst>
              <a:ext uri="{FF2B5EF4-FFF2-40B4-BE49-F238E27FC236}">
                <a16:creationId xmlns:a16="http://schemas.microsoft.com/office/drawing/2014/main" id="{26203E93-7299-F442-D881-90B3ED4C6B1C}"/>
              </a:ext>
            </a:extLst>
          </p:cNvPr>
          <p:cNvSpPr txBox="1"/>
          <p:nvPr/>
        </p:nvSpPr>
        <p:spPr>
          <a:xfrm>
            <a:off x="485030" y="2910178"/>
            <a:ext cx="10360549" cy="3416320"/>
          </a:xfrm>
          <a:prstGeom prst="rect">
            <a:avLst/>
          </a:prstGeom>
          <a:noFill/>
        </p:spPr>
        <p:txBody>
          <a:bodyPr wrap="square" rtlCol="1">
            <a:spAutoFit/>
          </a:bodyPr>
          <a:lstStyle/>
          <a:p>
            <a:r>
              <a:rPr lang="en-US" sz="2400" dirty="0" err="1"/>
              <a:t>BookBoard</a:t>
            </a:r>
            <a:r>
              <a:rPr lang="en-US" sz="2400" dirty="0"/>
              <a:t> utilizes Firebase, a powerful platform provided by Google, to enhance its functionality. Firebase offers a range of tools and services that seamlessly integrate with </a:t>
            </a:r>
            <a:r>
              <a:rPr lang="en-US" sz="2400" dirty="0" err="1"/>
              <a:t>BookBoard's</a:t>
            </a:r>
            <a:r>
              <a:rPr lang="en-US" sz="2400" dirty="0"/>
              <a:t> infrastructure. It leverages Firebase's real-time database for instant updates on room availability, authentication for secure user login, and push notifications for timely reminders. Firebase's analytics and crash reporting features provide valuable insights to improve the app's performance. Overall, Firebase enables </a:t>
            </a:r>
            <a:r>
              <a:rPr lang="en-US" sz="2400" dirty="0" err="1"/>
              <a:t>BookBoard</a:t>
            </a:r>
            <a:r>
              <a:rPr lang="en-US" sz="2400" dirty="0"/>
              <a:t> to deliver a seamless and reliable room scheduling experience to its users.</a:t>
            </a:r>
            <a:endParaRPr lang="he-IL" sz="2400" dirty="0"/>
          </a:p>
        </p:txBody>
      </p:sp>
      <p:pic>
        <p:nvPicPr>
          <p:cNvPr id="5" name="Picture 4">
            <a:extLst>
              <a:ext uri="{FF2B5EF4-FFF2-40B4-BE49-F238E27FC236}">
                <a16:creationId xmlns:a16="http://schemas.microsoft.com/office/drawing/2014/main" id="{57807568-3B99-5A53-D52C-BDB1EFC453F1}"/>
              </a:ext>
            </a:extLst>
          </p:cNvPr>
          <p:cNvPicPr>
            <a:picLocks noChangeAspect="1"/>
          </p:cNvPicPr>
          <p:nvPr/>
        </p:nvPicPr>
        <p:blipFill>
          <a:blip r:embed="rId2"/>
          <a:stretch>
            <a:fillRect/>
          </a:stretch>
        </p:blipFill>
        <p:spPr>
          <a:xfrm>
            <a:off x="10105984" y="2175470"/>
            <a:ext cx="1820974" cy="810128"/>
          </a:xfrm>
          <a:prstGeom prst="rect">
            <a:avLst/>
          </a:prstGeom>
        </p:spPr>
      </p:pic>
    </p:spTree>
    <p:extLst>
      <p:ext uri="{BB962C8B-B14F-4D97-AF65-F5344CB8AC3E}">
        <p14:creationId xmlns:p14="http://schemas.microsoft.com/office/powerpoint/2010/main" val="37728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TM02900722[[fn=Ion Boardroom]]</Template>
  <TotalTime>282</TotalTime>
  <Words>442</Words>
  <Application>Microsoft Office PowerPoint</Application>
  <PresentationFormat>Widescreen</PresentationFormat>
  <Paragraphs>39</Paragraphs>
  <Slides>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Arial</vt:lpstr>
      <vt:lpstr>Century Gothic</vt:lpstr>
      <vt:lpstr>Rubik</vt:lpstr>
      <vt:lpstr>Söhne</vt:lpstr>
      <vt:lpstr>Wingdings 3</vt:lpstr>
      <vt:lpstr>Ion Boardroom</vt:lpstr>
      <vt:lpstr>Adobe Acrobat Document</vt:lpstr>
      <vt:lpstr>PowerPoint Presentation</vt:lpstr>
      <vt:lpstr>PowerPoint Presentation</vt:lpstr>
      <vt:lpstr>PowerPoint Presentation</vt:lpstr>
      <vt:lpstr>PowerPoint Presentation</vt:lpstr>
      <vt:lpstr>PowerPoint Presentation</vt:lpstr>
      <vt:lpstr>ScreenShots from the App:</vt:lpstr>
      <vt:lpstr>Main Features</vt:lpstr>
      <vt:lpstr>The Server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Mishael</dc:creator>
  <cp:lastModifiedBy>Ben Mishael</cp:lastModifiedBy>
  <cp:revision>3</cp:revision>
  <dcterms:created xsi:type="dcterms:W3CDTF">2023-05-21T16:56:29Z</dcterms:created>
  <dcterms:modified xsi:type="dcterms:W3CDTF">2023-05-27T16:35:37Z</dcterms:modified>
</cp:coreProperties>
</file>